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5"/>
  </p:notesMasterIdLst>
  <p:sldIdLst>
    <p:sldId id="256" r:id="rId2"/>
    <p:sldId id="276" r:id="rId3"/>
    <p:sldId id="277" r:id="rId4"/>
    <p:sldId id="283" r:id="rId5"/>
    <p:sldId id="281" r:id="rId6"/>
    <p:sldId id="309" r:id="rId7"/>
    <p:sldId id="308" r:id="rId8"/>
    <p:sldId id="306" r:id="rId9"/>
    <p:sldId id="285" r:id="rId10"/>
    <p:sldId id="284" r:id="rId11"/>
    <p:sldId id="286" r:id="rId12"/>
    <p:sldId id="287" r:id="rId13"/>
    <p:sldId id="288" r:id="rId14"/>
    <p:sldId id="289" r:id="rId15"/>
    <p:sldId id="291" r:id="rId16"/>
    <p:sldId id="292" r:id="rId17"/>
    <p:sldId id="293" r:id="rId18"/>
    <p:sldId id="294" r:id="rId19"/>
    <p:sldId id="299" r:id="rId20"/>
    <p:sldId id="298" r:id="rId21"/>
    <p:sldId id="300" r:id="rId22"/>
    <p:sldId id="301" r:id="rId23"/>
    <p:sldId id="302" r:id="rId24"/>
    <p:sldId id="304" r:id="rId25"/>
    <p:sldId id="303" r:id="rId26"/>
    <p:sldId id="331" r:id="rId27"/>
    <p:sldId id="332" r:id="rId28"/>
    <p:sldId id="327" r:id="rId29"/>
    <p:sldId id="328" r:id="rId30"/>
    <p:sldId id="329" r:id="rId31"/>
    <p:sldId id="330" r:id="rId32"/>
    <p:sldId id="333" r:id="rId33"/>
    <p:sldId id="312" r:id="rId34"/>
    <p:sldId id="313" r:id="rId35"/>
    <p:sldId id="314" r:id="rId36"/>
    <p:sldId id="315" r:id="rId37"/>
    <p:sldId id="316" r:id="rId38"/>
    <p:sldId id="317" r:id="rId39"/>
    <p:sldId id="335" r:id="rId40"/>
    <p:sldId id="336" r:id="rId41"/>
    <p:sldId id="318" r:id="rId42"/>
    <p:sldId id="319" r:id="rId43"/>
    <p:sldId id="334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26" autoAdjust="0"/>
  </p:normalViewPr>
  <p:slideViewPr>
    <p:cSldViewPr>
      <p:cViewPr varScale="1">
        <p:scale>
          <a:sx n="65" d="100"/>
          <a:sy n="65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2EDB6-E18D-4531-95B0-097A6A21A3DE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130C6-6027-4BFD-BE23-6447696ED6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299695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2494657"/>
            <a:ext cx="8439472" cy="1366391"/>
          </a:xfrm>
        </p:spPr>
        <p:txBody>
          <a:bodyPr anchor="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 descr="lbg_info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6628" y="260648"/>
            <a:ext cx="1815092" cy="170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7292" y="5301208"/>
            <a:ext cx="2186708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557F-2B23-4DB0-8835-37FA1EF7AB07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FC1E-745E-4B7F-8278-8670B6DC16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>
          <a:xfrm>
            <a:off x="304800" y="430560"/>
            <a:ext cx="8686800" cy="8382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381AF8D-3DA7-4FA0-A665-5527E4A70D82}" type="datetimeFigureOut">
              <a:rPr lang="zh-CN" altLang="en-US" smtClean="0"/>
              <a:pPr/>
              <a:t>2013-03-11 Monday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1784DF-1D88-476F-814C-9D75D112979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6122486"/>
            <a:ext cx="1691680" cy="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igpublish.com/iviewerguides_zh_cn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igpublish.com/iglibraryguides_zh_cn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portal.igpublish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portal.igpublish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CN" dirty="0" err="1" smtClean="0"/>
              <a:t>iG</a:t>
            </a:r>
            <a:r>
              <a:rPr lang="en-US" altLang="zh-CN" dirty="0" smtClean="0"/>
              <a:t> Publishing </a:t>
            </a:r>
            <a:r>
              <a:rPr lang="zh-CN" altLang="en-US" dirty="0" smtClean="0"/>
              <a:t>电子图书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 smtClean="0"/>
              <a:t>主讲人：宁艳丽</a:t>
            </a:r>
            <a:r>
              <a:rPr lang="zh-CN" altLang="en-US" sz="1400" dirty="0" smtClean="0">
                <a:latin typeface="Annifont" pitchFamily="34" charset="0"/>
              </a:rPr>
              <a:t>（</a:t>
            </a:r>
            <a:r>
              <a:rPr lang="en-US" altLang="zh-CN" sz="1400" dirty="0" smtClean="0">
                <a:latin typeface="Annifont" pitchFamily="34" charset="0"/>
              </a:rPr>
              <a:t>Ms. Elle Ning)</a:t>
            </a:r>
          </a:p>
          <a:p>
            <a:pPr algn="ctr"/>
            <a:r>
              <a:rPr lang="en-US" altLang="zh-CN" dirty="0" smtClean="0"/>
              <a:t>iGroup</a:t>
            </a:r>
            <a:r>
              <a:rPr lang="zh-CN" altLang="en-US" dirty="0" smtClean="0"/>
              <a:t>公司</a:t>
            </a:r>
            <a:r>
              <a:rPr lang="en-US" altLang="zh-CN" dirty="0" smtClean="0"/>
              <a:t>·</a:t>
            </a:r>
            <a:r>
              <a:rPr lang="zh-CN" altLang="en-US" dirty="0" smtClean="0"/>
              <a:t>长煦信息技术咨询（上海）有限公司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 Publishing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平台</a:t>
            </a: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iGLibrary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——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主页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圖片 4" descr="iglibrar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259015"/>
            <a:ext cx="6408311" cy="361014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68313" y="4724400"/>
          <a:ext cx="5399088" cy="1654026"/>
        </p:xfrm>
        <a:graphic>
          <a:graphicData uri="http://schemas.openxmlformats.org/drawingml/2006/table">
            <a:tbl>
              <a:tblPr/>
              <a:tblGrid>
                <a:gridCol w="2159000"/>
                <a:gridCol w="3240088"/>
              </a:tblGrid>
              <a:tr h="288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功能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iGLibrary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特色图书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可定制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检索建议（自动补全）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检索历史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高级检索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多出版社检索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一个检索入口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 Publishing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平台</a:t>
            </a: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iGLibrary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——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检索与检索结果展示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24743"/>
            <a:ext cx="7092280" cy="528185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8313" y="4724400"/>
          <a:ext cx="5399088" cy="1911350"/>
        </p:xfrm>
        <a:graphic>
          <a:graphicData uri="http://schemas.openxmlformats.org/drawingml/2006/table">
            <a:tbl>
              <a:tblPr/>
              <a:tblGrid>
                <a:gridCol w="2159000"/>
                <a:gridCol w="3240088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Function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iGLibrary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音频检索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Metadata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元数据检索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章节检索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全文检索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检索结果高亮显示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PDF 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下载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 Publishing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平台</a:t>
            </a: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iGLibrary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——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细节显示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-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图书元数据与页面预览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6961662" cy="51845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347864" y="4797152"/>
          <a:ext cx="5399088" cy="1609090"/>
        </p:xfrm>
        <a:graphic>
          <a:graphicData uri="http://schemas.openxmlformats.org/drawingml/2006/table">
            <a:tbl>
              <a:tblPr/>
              <a:tblGrid>
                <a:gridCol w="2159000"/>
                <a:gridCol w="3240088"/>
              </a:tblGrid>
              <a:tr h="216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Function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iGLibrary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图书详细信息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更多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页面预览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(Thumbnails)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社会网络共享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不支持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文献管理（导出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Bib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）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BibTex/RefMan/Endnote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类似图书聚类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MingLiU" pitchFamily="18" charset="-12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 Publishing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平台</a:t>
            </a:r>
            <a:r>
              <a:rPr lang="en-US" altLang="zh-CN" sz="2000" b="1" cap="all" dirty="0" err="1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iGLibrary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——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图书内容显示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268760"/>
            <a:ext cx="5904656" cy="439738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95536" y="5229200"/>
          <a:ext cx="5399088" cy="1092200"/>
        </p:xfrm>
        <a:graphic>
          <a:graphicData uri="http://schemas.openxmlformats.org/drawingml/2006/table">
            <a:tbl>
              <a:tblPr/>
              <a:tblGrid>
                <a:gridCol w="2159000"/>
                <a:gridCol w="3240088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Function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iGLibrary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iViewer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整合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MingLiU" pitchFamily="18" charset="-12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  <a:endParaRPr kumimoji="0" lang="en-US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OpenSearch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OpenURL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 – 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强大的聚类技术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(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相关主题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) – 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可视化检索工具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1800" b="1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59"/>
            <a:ext cx="3600000" cy="252281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6" descr="iglibrary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772" y="2132856"/>
            <a:ext cx="4360388" cy="31885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圖片 7" descr="iglibrar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536" y="3296127"/>
            <a:ext cx="4806792" cy="336851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– WEL - CLC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320000" cy="33816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95602"/>
            <a:ext cx="4320000" cy="33816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 – WEL - ALC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319999" cy="33816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95602"/>
            <a:ext cx="4319999" cy="338166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 – WEL - hob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8" name="圖片 3" descr="iglibrar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772816"/>
            <a:ext cx="4319999" cy="33816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圖片 4" descr="iglibrary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495602"/>
            <a:ext cx="4319999" cy="33816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 – BEP / MORGAN &amp; CLAYPOOL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319998" cy="33816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95602"/>
            <a:ext cx="4319998" cy="33816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– </a:t>
            </a:r>
            <a:r>
              <a:rPr kumimoji="0" lang="en-US" altLang="zh-TW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Siriraj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32612"/>
            <a:ext cx="3600000" cy="26984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420888"/>
            <a:ext cx="3600000" cy="26984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圖片 5" descr="iglibrary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056748"/>
            <a:ext cx="3600000" cy="269846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 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在线用户指南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（中文）</a:t>
            </a:r>
            <a:endParaRPr kumimoji="0" lang="en-US" altLang="zh-CN" sz="20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</a:rPr>
              <a:t>地址：</a:t>
            </a:r>
            <a:r>
              <a:rPr lang="en-US" altLang="zh-CN" sz="2000" b="1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  <a:hlinkClick r:id="rId2"/>
              </a:rPr>
              <a:t>http://www.igpublish.com/iviewerguides_zh_cn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  <a:hlinkClick r:id="rId2"/>
              </a:rPr>
              <a:t>/</a:t>
            </a:r>
            <a:r>
              <a:rPr lang="en-US" altLang="zh-CN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6838619" cy="407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	</a:t>
            </a:r>
            <a:r>
              <a:rPr lang="en-US" altLang="zh-CN" dirty="0" err="1" smtClean="0"/>
              <a:t>iG</a:t>
            </a:r>
            <a:r>
              <a:rPr lang="en-US" altLang="zh-CN" dirty="0" smtClean="0"/>
              <a:t> P</a:t>
            </a:r>
            <a:r>
              <a:rPr lang="zh-CN" altLang="en-US" dirty="0" smtClean="0"/>
              <a:t>简介</a:t>
            </a:r>
            <a:endParaRPr lang="zh-CN" altLang="en-US" dirty="0"/>
          </a:p>
        </p:txBody>
      </p:sp>
      <p:sp>
        <p:nvSpPr>
          <p:cNvPr id="32" name="内容占位符 31"/>
          <p:cNvSpPr>
            <a:spLocks noGrp="1"/>
          </p:cNvSpPr>
          <p:nvPr>
            <p:ph idx="1"/>
          </p:nvPr>
        </p:nvSpPr>
        <p:spPr>
          <a:xfrm>
            <a:off x="304800" y="1554162"/>
            <a:ext cx="6139408" cy="4525963"/>
          </a:xfrm>
        </p:spPr>
        <p:txBody>
          <a:bodyPr/>
          <a:lstStyle/>
          <a:p>
            <a:r>
              <a:rPr lang="en-US" altLang="zh-CN" dirty="0" smtClean="0"/>
              <a:t>2005</a:t>
            </a:r>
            <a:r>
              <a:rPr lang="zh-CN" altLang="en-US" dirty="0" smtClean="0"/>
              <a:t>年成立，</a:t>
            </a:r>
            <a:r>
              <a:rPr lang="en-US" altLang="zh-CN" dirty="0" smtClean="0"/>
              <a:t>iGroup</a:t>
            </a:r>
            <a:r>
              <a:rPr lang="zh-CN" altLang="en-US" dirty="0" smtClean="0"/>
              <a:t>全资子公司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2005</a:t>
            </a:r>
            <a:r>
              <a:rPr lang="zh-CN" altLang="zh-CN" dirty="0" smtClean="0"/>
              <a:t>年成立于新加坡</a:t>
            </a:r>
            <a:r>
              <a:rPr lang="en-US" altLang="zh-CN" dirty="0" smtClean="0"/>
              <a:t>,</a:t>
            </a:r>
            <a:r>
              <a:rPr lang="zh-CN" altLang="zh-CN" dirty="0" smtClean="0"/>
              <a:t>，是</a:t>
            </a:r>
            <a:r>
              <a:rPr lang="en-US" altLang="zh-CN" dirty="0" smtClean="0"/>
              <a:t>iGroup</a:t>
            </a:r>
            <a:r>
              <a:rPr lang="zh-CN" altLang="zh-CN" dirty="0" smtClean="0"/>
              <a:t>亚太资讯集团的全资子公司；</a:t>
            </a:r>
          </a:p>
          <a:p>
            <a:pPr lvl="0"/>
            <a:r>
              <a:rPr lang="zh-CN" altLang="zh-CN" dirty="0" smtClean="0"/>
              <a:t>与世界各国著名的</a:t>
            </a:r>
            <a:r>
              <a:rPr lang="en-US" altLang="zh-CN" dirty="0" smtClean="0"/>
              <a:t>100</a:t>
            </a:r>
            <a:r>
              <a:rPr lang="zh-CN" altLang="zh-CN" dirty="0" smtClean="0"/>
              <a:t>余家知名出版机构合作，经营和代理着他们的电子图书数据库产品，为其图书出版物的提供电子访问平台，其中包括知名的出版社、大学出版社以及专业的学协会出版社；</a:t>
            </a:r>
          </a:p>
          <a:p>
            <a:r>
              <a:rPr lang="zh-CN" altLang="zh-CN" dirty="0" smtClean="0"/>
              <a:t>作为亚太地区主要的电子图书供应商，拥有的电子图书书目达</a:t>
            </a:r>
            <a:r>
              <a:rPr lang="en-US" altLang="zh-CN" dirty="0" smtClean="0"/>
              <a:t>40,000</a:t>
            </a:r>
            <a:r>
              <a:rPr lang="zh-CN" altLang="zh-CN" dirty="0" smtClean="0"/>
              <a:t>余种涵盖各个学科；</a:t>
            </a:r>
            <a:endParaRPr lang="en-US" altLang="zh-CN" dirty="0" smtClean="0"/>
          </a:p>
          <a:p>
            <a:endParaRPr lang="zh-CN" altLang="en-US" dirty="0"/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804248" y="1099592"/>
            <a:ext cx="2016224" cy="457200"/>
            <a:chOff x="5535" y="2175"/>
            <a:chExt cx="1905" cy="720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5535" y="2175"/>
              <a:ext cx="1905" cy="720"/>
            </a:xfrm>
            <a:prstGeom prst="rect">
              <a:avLst/>
            </a:prstGeom>
            <a:gradFill rotWithShape="0">
              <a:gsLst>
                <a:gs pos="0">
                  <a:srgbClr val="FABF8F"/>
                </a:gs>
                <a:gs pos="50000">
                  <a:srgbClr val="F79646"/>
                </a:gs>
                <a:gs pos="100000">
                  <a:srgbClr val="FABF8F"/>
                </a:gs>
              </a:gsLst>
              <a:lin ang="5400000" scaled="1"/>
            </a:gra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5685" y="2175"/>
              <a:ext cx="1755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商务与经济专辑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Business &amp; Economic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6804248" y="1678800"/>
            <a:ext cx="2016224" cy="457200"/>
            <a:chOff x="9248" y="3135"/>
            <a:chExt cx="1905" cy="720"/>
          </a:xfrm>
        </p:grpSpPr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9248" y="3135"/>
              <a:ext cx="1905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9398" y="3135"/>
              <a:ext cx="1755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人文社会科学专辑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Humanities &amp;Social Science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6804248" y="2258008"/>
            <a:ext cx="2016224" cy="457200"/>
            <a:chOff x="5535" y="2175"/>
            <a:chExt cx="1905" cy="720"/>
          </a:xfrm>
        </p:grpSpPr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5535" y="2175"/>
              <a:ext cx="1905" cy="72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5685" y="2175"/>
              <a:ext cx="1755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自然科学专辑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Science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6804248" y="2837216"/>
            <a:ext cx="1944579" cy="457200"/>
            <a:chOff x="5535" y="2175"/>
            <a:chExt cx="2003" cy="720"/>
          </a:xfrm>
        </p:grpSpPr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5535" y="2175"/>
              <a:ext cx="1905" cy="720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5685" y="2175"/>
              <a:ext cx="1853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法律专辑</a:t>
              </a:r>
              <a:endParaRPr kumimoji="0" lang="zh-CN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Law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62" name="Group 14"/>
          <p:cNvGrpSpPr>
            <a:grpSpLocks/>
          </p:cNvGrpSpPr>
          <p:nvPr/>
        </p:nvGrpSpPr>
        <p:grpSpPr bwMode="auto">
          <a:xfrm>
            <a:off x="6804248" y="3416424"/>
            <a:ext cx="1944216" cy="457200"/>
            <a:chOff x="197" y="2780"/>
            <a:chExt cx="2499" cy="720"/>
          </a:xfrm>
        </p:grpSpPr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197" y="2780"/>
              <a:ext cx="2499" cy="720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394" y="2780"/>
              <a:ext cx="2302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工程专辑</a:t>
              </a: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Engineering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65" name="Group 17"/>
          <p:cNvGrpSpPr>
            <a:grpSpLocks/>
          </p:cNvGrpSpPr>
          <p:nvPr/>
        </p:nvGrpSpPr>
        <p:grpSpPr bwMode="auto">
          <a:xfrm>
            <a:off x="6804248" y="3995632"/>
            <a:ext cx="1944216" cy="457200"/>
            <a:chOff x="3010" y="2780"/>
            <a:chExt cx="2566" cy="720"/>
          </a:xfrm>
        </p:grpSpPr>
        <p:sp>
          <p:nvSpPr>
            <p:cNvPr id="2066" name="Rectangle 18"/>
            <p:cNvSpPr>
              <a:spLocks noChangeArrowheads="1"/>
            </p:cNvSpPr>
            <p:nvPr/>
          </p:nvSpPr>
          <p:spPr bwMode="auto">
            <a:xfrm>
              <a:off x="3010" y="2780"/>
              <a:ext cx="2566" cy="720"/>
            </a:xfrm>
            <a:prstGeom prst="rect">
              <a:avLst/>
            </a:prstGeom>
            <a:solidFill>
              <a:srgbClr val="F79646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67" name="Rectangle 19"/>
            <p:cNvSpPr>
              <a:spLocks noChangeArrowheads="1"/>
            </p:cNvSpPr>
            <p:nvPr/>
          </p:nvSpPr>
          <p:spPr bwMode="auto">
            <a:xfrm>
              <a:off x="3212" y="2780"/>
              <a:ext cx="2364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医药与健康专辑</a:t>
              </a: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Medical &amp; Health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68" name="Group 20"/>
          <p:cNvGrpSpPr>
            <a:grpSpLocks/>
          </p:cNvGrpSpPr>
          <p:nvPr/>
        </p:nvGrpSpPr>
        <p:grpSpPr bwMode="auto">
          <a:xfrm>
            <a:off x="6804248" y="4574840"/>
            <a:ext cx="1944216" cy="457200"/>
            <a:chOff x="5535" y="2175"/>
            <a:chExt cx="1905" cy="720"/>
          </a:xfrm>
        </p:grpSpPr>
        <p:sp>
          <p:nvSpPr>
            <p:cNvPr id="2069" name="Rectangle 21"/>
            <p:cNvSpPr>
              <a:spLocks noChangeArrowheads="1"/>
            </p:cNvSpPr>
            <p:nvPr/>
          </p:nvSpPr>
          <p:spPr bwMode="auto">
            <a:xfrm>
              <a:off x="5535" y="2175"/>
              <a:ext cx="1905" cy="720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5685" y="2175"/>
              <a:ext cx="1755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大学出版社专辑</a:t>
              </a: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University Press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71" name="Group 23"/>
          <p:cNvGrpSpPr>
            <a:grpSpLocks/>
          </p:cNvGrpSpPr>
          <p:nvPr/>
        </p:nvGrpSpPr>
        <p:grpSpPr bwMode="auto">
          <a:xfrm>
            <a:off x="6804248" y="5154048"/>
            <a:ext cx="1944216" cy="457200"/>
            <a:chOff x="5535" y="2175"/>
            <a:chExt cx="1905" cy="720"/>
          </a:xfrm>
        </p:grpSpPr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5535" y="2175"/>
              <a:ext cx="1905" cy="720"/>
            </a:xfrm>
            <a:prstGeom prst="rect">
              <a:avLst/>
            </a:prstGeom>
            <a:solidFill>
              <a:srgbClr val="2F159B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73" name="Rectangle 25"/>
            <p:cNvSpPr>
              <a:spLocks noChangeArrowheads="1"/>
            </p:cNvSpPr>
            <p:nvPr/>
          </p:nvSpPr>
          <p:spPr bwMode="auto">
            <a:xfrm>
              <a:off x="5685" y="2175"/>
              <a:ext cx="1755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亚太研究专辑</a:t>
              </a: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Asia Studies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2074" name="Group 26"/>
          <p:cNvGrpSpPr>
            <a:grpSpLocks/>
          </p:cNvGrpSpPr>
          <p:nvPr/>
        </p:nvGrpSpPr>
        <p:grpSpPr bwMode="auto">
          <a:xfrm>
            <a:off x="6804248" y="5733256"/>
            <a:ext cx="1944216" cy="457200"/>
            <a:chOff x="5535" y="2175"/>
            <a:chExt cx="1905" cy="720"/>
          </a:xfrm>
        </p:grpSpPr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5535" y="2175"/>
              <a:ext cx="1905" cy="72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5685" y="2175"/>
              <a:ext cx="1755" cy="7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rPr>
                <a:t>综合与其他专辑</a:t>
              </a:r>
              <a:endParaRPr kumimoji="0" lang="zh-CN" alt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rPr>
                <a:t>General &amp; Others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 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在线用户指南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（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中文</a:t>
            </a: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）</a:t>
            </a:r>
            <a:endParaRPr lang="en-US" altLang="zh-CN" sz="2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sz="2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地址：</a:t>
            </a:r>
            <a:r>
              <a:rPr lang="en-US" altLang="zh-CN" sz="2000" b="1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  <a:hlinkClick r:id="rId2"/>
              </a:rPr>
              <a:t>http://www.igpublish.com/iglibraryguides_zh_cn/</a:t>
            </a:r>
            <a:r>
              <a:rPr lang="en-US" altLang="zh-CN" sz="2000" b="1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zh-TW" altLang="en-US" sz="2000" b="1" cap="all" dirty="0" smtClean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6091346" cy="508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EBOOK PLATFORM 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iPAD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平台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(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设计中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)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5250"/>
            <a:ext cx="4319998" cy="3376799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98036"/>
            <a:ext cx="4319998" cy="3376799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 – 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支持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iPAD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阅读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560" y="1340768"/>
            <a:ext cx="3376800" cy="432000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7608" y="1338334"/>
            <a:ext cx="3376800" cy="432000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iPAD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图标</a:t>
            </a:r>
            <a:r>
              <a:rPr kumimoji="0" lang="en-US" altLang="zh-CN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——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出版社产品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圖片 6" descr="ALA_ic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1013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7" descr="ALA_i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8" descr="ALA_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5825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9" descr="ALA_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25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10" descr="ALA_ic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625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1" descr="ALA_ic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450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12" descr="ALA_ic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1050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3" descr="ALA_ico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6238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4" descr="ALA_icon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79838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5" descr="ALA_ic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43438" y="1484313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6" descr="ALA_icon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01013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7" descr="ALA_ic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3850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8" descr="ALA_ic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235825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9" descr="ALA_ic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72225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20" descr="ALA_icon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08625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21" descr="ALA_icon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87450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22" descr="ALA_icon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051050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3" descr="ALA_ico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916238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4" descr="ALA_icon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779838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5" descr="ALA_icon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643438" y="23495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6" descr="ALA_icon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101013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7" descr="ALA_icon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23850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8" descr="ALA_icon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235825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9" descr="ALA_icon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372225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30" descr="ALA_icon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508625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31" descr="ALA_icon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187450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32" descr="ALA_icon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051050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3" descr="ALA_icon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916238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4" descr="ALA_icon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779838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35" descr="ALA_icon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4643438" y="32131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6" descr="ALA_icon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8101013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7" descr="ALA_icon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23850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8" descr="ALA_icon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7235825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9" descr="ALA_icon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372225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40" descr="ALA_icon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5508625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41" descr="ALA_icon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1187450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42" descr="ALA_icon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2051050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3" descr="ALA_icon.pn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2916238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4" descr="ALA_icon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3779838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45" descr="ALA_icon.pn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4643438" y="4076700"/>
            <a:ext cx="762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7" descr="ALA_icon.pn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323850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50" descr="ALA_icon.pn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5508625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51" descr="ALA_icon.pn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187450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52" descr="ALA_icon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2051050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53" descr="ALA_icon.pn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2916238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54" descr="ALA_icon.pn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3779838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55" descr="ALA_icon.pn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4643438" y="4941888"/>
            <a:ext cx="762000" cy="760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Android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app - LCC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2591999" cy="43200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5" descr="iglibrary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145" y="1340769"/>
            <a:ext cx="2591999" cy="431999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圖片 6" descr="iglibrar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465" y="1340769"/>
            <a:ext cx="2591999" cy="431999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Android</a:t>
            </a:r>
            <a:r>
              <a:rPr kumimoji="0" lang="en-US" altLang="zh-TW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app - </a:t>
            </a:r>
            <a:r>
              <a:rPr kumimoji="0" lang="en-US" altLang="zh-TW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Ddc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圖片 3" descr="iglibrar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9"/>
            <a:ext cx="2591999" cy="431999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圖片 5" descr="iglibrary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145" y="1340769"/>
            <a:ext cx="2591998" cy="431999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圖片 6" descr="iglibrar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465" y="1340769"/>
            <a:ext cx="2591998" cy="431999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4	</a:t>
            </a:r>
            <a:r>
              <a:rPr lang="zh-CN" altLang="en-US" sz="3200" dirty="0" smtClean="0"/>
              <a:t>如何使用</a:t>
            </a:r>
            <a:r>
              <a:rPr lang="en-US" altLang="zh-CN" sz="3200" dirty="0" err="1" smtClean="0"/>
              <a:t>iG</a:t>
            </a:r>
            <a:r>
              <a:rPr lang="en-US" altLang="zh-CN" sz="3200" dirty="0" smtClean="0"/>
              <a:t> Publishing</a:t>
            </a:r>
            <a:r>
              <a:rPr lang="zh-CN" altLang="en-US" sz="3200" dirty="0" smtClean="0"/>
              <a:t>平台</a:t>
            </a:r>
            <a:r>
              <a:rPr lang="en-US" altLang="zh-CN" sz="3200" dirty="0" err="1" smtClean="0"/>
              <a:t>iGLibrary</a:t>
            </a:r>
            <a:endParaRPr lang="zh-CN" altLang="en-US" sz="32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971600" y="1844824"/>
            <a:ext cx="5904656" cy="4525963"/>
          </a:xfrm>
        </p:spPr>
        <p:txBody>
          <a:bodyPr/>
          <a:lstStyle/>
          <a:p>
            <a:r>
              <a:rPr lang="zh-CN" altLang="en-US" dirty="0" smtClean="0"/>
              <a:t>如何使用</a:t>
            </a:r>
            <a:r>
              <a:rPr lang="en-US" altLang="zh-CN" dirty="0" err="1" smtClean="0"/>
              <a:t>iGlibrary</a:t>
            </a:r>
            <a:endParaRPr lang="en-US" altLang="zh-CN" dirty="0" smtClean="0"/>
          </a:p>
          <a:p>
            <a:r>
              <a:rPr lang="zh-CN" altLang="en-US" dirty="0" smtClean="0"/>
              <a:t>如何使用</a:t>
            </a:r>
            <a:r>
              <a:rPr lang="en-US" altLang="zh-CN" dirty="0" err="1" smtClean="0"/>
              <a:t>iViewer</a:t>
            </a:r>
            <a:endParaRPr lang="zh-CN" altLang="en-US" dirty="0"/>
          </a:p>
        </p:txBody>
      </p:sp>
      <p:pic>
        <p:nvPicPr>
          <p:cNvPr id="30722" name="Picture 2" descr="http://portal.igpublish.com/iglibrary/custom/all/main_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24944"/>
            <a:ext cx="453649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4	</a:t>
            </a:r>
            <a:r>
              <a:rPr lang="zh-CN" altLang="en-US" sz="3200" dirty="0" smtClean="0"/>
              <a:t>如何使用</a:t>
            </a:r>
            <a:r>
              <a:rPr lang="en-US" altLang="zh-CN" sz="3200" dirty="0" err="1" smtClean="0"/>
              <a:t>iG</a:t>
            </a:r>
            <a:r>
              <a:rPr lang="en-US" altLang="zh-CN" sz="3200" dirty="0" smtClean="0"/>
              <a:t> Publishing</a:t>
            </a:r>
            <a:r>
              <a:rPr lang="zh-CN" altLang="en-US" sz="3200" dirty="0" smtClean="0"/>
              <a:t>平台</a:t>
            </a:r>
            <a:r>
              <a:rPr lang="en-US" altLang="zh-CN" sz="3200" dirty="0" err="1" smtClean="0"/>
              <a:t>iGLibrary</a:t>
            </a:r>
            <a:endParaRPr lang="zh-CN" altLang="en-US" sz="32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971600" y="1844824"/>
            <a:ext cx="5904656" cy="4525963"/>
          </a:xfrm>
        </p:spPr>
        <p:txBody>
          <a:bodyPr/>
          <a:lstStyle/>
          <a:p>
            <a:r>
              <a:rPr lang="zh-CN" altLang="en-US" dirty="0" smtClean="0"/>
              <a:t>如何使用</a:t>
            </a:r>
            <a:r>
              <a:rPr lang="en-US" altLang="zh-CN" dirty="0" err="1" smtClean="0"/>
              <a:t>iGlibrary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</a:rPr>
              <a:t>如何使用</a:t>
            </a:r>
            <a:r>
              <a:rPr lang="en-US" altLang="zh-CN" dirty="0" err="1" smtClean="0">
                <a:solidFill>
                  <a:schemeClr val="bg1">
                    <a:lumMod val="85000"/>
                  </a:schemeClr>
                </a:solidFill>
              </a:rPr>
              <a:t>iViewer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22" name="Picture 2" descr="http://portal.igpublish.com/iglibrary/custom/all/main_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24944"/>
            <a:ext cx="453649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3" name="TextBox 3"/>
          <p:cNvSpPr>
            <a:spLocks noChangeArrowheads="1"/>
          </p:cNvSpPr>
          <p:nvPr/>
        </p:nvSpPr>
        <p:spPr bwMode="auto">
          <a:xfrm>
            <a:off x="3779912" y="332656"/>
            <a:ext cx="2016224" cy="576064"/>
          </a:xfrm>
          <a:prstGeom prst="wedgeRectCallout">
            <a:avLst>
              <a:gd name="adj1" fmla="val 90306"/>
              <a:gd name="adj2" fmla="val -60298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选择语言：英文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/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中文（繁体）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1979712" y="1052736"/>
            <a:ext cx="3096344" cy="648072"/>
          </a:xfrm>
          <a:prstGeom prst="wedgeRectCallout">
            <a:avLst>
              <a:gd name="adj1" fmla="val -77360"/>
              <a:gd name="adj2" fmla="val 47203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出版社及其资源数量列表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7380312" y="2204864"/>
            <a:ext cx="1584176" cy="864096"/>
          </a:xfrm>
          <a:prstGeom prst="wedgeRectCallout">
            <a:avLst>
              <a:gd name="adj1" fmla="val -45292"/>
              <a:gd name="adj2" fmla="val -68697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快速检索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高级检索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4572000" y="1700808"/>
            <a:ext cx="1944216" cy="864096"/>
          </a:xfrm>
          <a:prstGeom prst="wedgeRectCallout">
            <a:avLst>
              <a:gd name="adj1" fmla="val -21471"/>
              <a:gd name="adj2" fmla="val 80797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最新上线资源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51520" y="5373216"/>
            <a:ext cx="2411760" cy="36004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2267744" y="6209928"/>
            <a:ext cx="5256584" cy="648072"/>
          </a:xfrm>
          <a:prstGeom prst="wedgeRectCallout">
            <a:avLst>
              <a:gd name="adj1" fmla="val -42758"/>
              <a:gd name="adj2" fmla="val -163321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直接打开该出版社链接，在该出版社资源中检索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2575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1763688" y="476672"/>
            <a:ext cx="2232248" cy="648072"/>
          </a:xfrm>
          <a:prstGeom prst="wedgeRectCallout">
            <a:avLst>
              <a:gd name="adj1" fmla="val -20555"/>
              <a:gd name="adj2" fmla="val 89755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打开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ACP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数据库的页面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TextBox 3"/>
          <p:cNvSpPr>
            <a:spLocks noChangeArrowheads="1"/>
          </p:cNvSpPr>
          <p:nvPr/>
        </p:nvSpPr>
        <p:spPr bwMode="auto">
          <a:xfrm>
            <a:off x="3347864" y="1268760"/>
            <a:ext cx="3168352" cy="648072"/>
          </a:xfrm>
          <a:prstGeom prst="wedgeRectCallout">
            <a:avLst>
              <a:gd name="adj1" fmla="val -70700"/>
              <a:gd name="adj2" fmla="val 112324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可选择在其他出版社中检索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4067944" y="2348880"/>
            <a:ext cx="3600400" cy="648072"/>
          </a:xfrm>
          <a:prstGeom prst="wedgeRectCallout">
            <a:avLst>
              <a:gd name="adj1" fmla="val -87596"/>
              <a:gd name="adj2" fmla="val -22639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限定出版时间，缩小检索范围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1" name="TextBox 3"/>
          <p:cNvSpPr>
            <a:spLocks noChangeArrowheads="1"/>
          </p:cNvSpPr>
          <p:nvPr/>
        </p:nvSpPr>
        <p:spPr bwMode="auto">
          <a:xfrm>
            <a:off x="3059832" y="3257600"/>
            <a:ext cx="3456384" cy="3600400"/>
          </a:xfrm>
          <a:prstGeom prst="wedgeRectCallout">
            <a:avLst>
              <a:gd name="adj1" fmla="val -59678"/>
              <a:gd name="adj2" fmla="val -20613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显示设置：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Detail View: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详细视图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Brief View: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简单视图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Rows Per Page: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每页显示记录数目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Sort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：排序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None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：随机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Author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：作者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Publisher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：出版社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Title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：题名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Publication Year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：出版年份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ASC[A-Z]: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按字母升序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en-US" altLang="zh-CN" sz="1400" dirty="0" err="1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Desc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[Z-A]: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按字母降序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9512" y="3861048"/>
            <a:ext cx="1944216" cy="216024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	</a:t>
            </a:r>
            <a:r>
              <a:rPr lang="en-US" altLang="zh-CN" dirty="0" err="1" smtClean="0"/>
              <a:t>iGP</a:t>
            </a:r>
            <a:r>
              <a:rPr lang="zh-CN" altLang="en-US" dirty="0" smtClean="0"/>
              <a:t>平台</a:t>
            </a:r>
            <a:r>
              <a:rPr lang="en-US" altLang="zh-CN" dirty="0" err="1" smtClean="0">
                <a:solidFill>
                  <a:srgbClr val="3333FF"/>
                </a:solidFill>
              </a:rPr>
              <a:t>iGLibrary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dirty="0" smtClean="0"/>
              <a:t>新平台：用户友好的简体中文用户界面；（</a:t>
            </a:r>
            <a:r>
              <a:rPr lang="en-US" altLang="zh-CN" dirty="0" smtClean="0"/>
              <a:t>5</a:t>
            </a:r>
            <a:r>
              <a:rPr lang="zh-CN" altLang="en-US" dirty="0" smtClean="0"/>
              <a:t>种语言）</a:t>
            </a:r>
            <a:endParaRPr lang="en-US" altLang="zh-CN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492896"/>
            <a:ext cx="33808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2696"/>
            <a:ext cx="6156176" cy="469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467544" y="0"/>
            <a:ext cx="1008112" cy="648072"/>
          </a:xfrm>
          <a:prstGeom prst="wedgeRectCallout">
            <a:avLst>
              <a:gd name="adj1" fmla="val -20555"/>
              <a:gd name="adj2" fmla="val 89755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高级检索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1224136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5796136" y="692696"/>
            <a:ext cx="3347864" cy="3168352"/>
          </a:xfrm>
          <a:prstGeom prst="wedgeRectCallout">
            <a:avLst>
              <a:gd name="adj1" fmla="val -57682"/>
              <a:gd name="adj2" fmla="val -17190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检索字段：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①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All FIELDS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：所有字段（包括②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-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⑦）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   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②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SUBJECT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：学科领域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③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AUTHOR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：作者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④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PUBLISHER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：出版社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⑤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ABSTRACT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：摘要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⑥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TABLE OF CONTENT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：目录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⑦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ISBN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：书号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⑧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FULL T EXT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：全文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899592" y="1412776"/>
            <a:ext cx="2232248" cy="504056"/>
          </a:xfrm>
          <a:prstGeom prst="wedgeRectCallout">
            <a:avLst>
              <a:gd name="adj1" fmla="val -59036"/>
              <a:gd name="adj2" fmla="val -19006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2.AND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与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逻辑组合检索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2411760" y="1988840"/>
            <a:ext cx="2808312" cy="504056"/>
          </a:xfrm>
          <a:prstGeom prst="wedgeRectCallout">
            <a:avLst>
              <a:gd name="adj1" fmla="val -91323"/>
              <a:gd name="adj2" fmla="val 137373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限定出版时间，缩小检索范围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TextBox 3"/>
          <p:cNvSpPr>
            <a:spLocks noChangeArrowheads="1"/>
          </p:cNvSpPr>
          <p:nvPr/>
        </p:nvSpPr>
        <p:spPr bwMode="auto">
          <a:xfrm>
            <a:off x="2267744" y="2852936"/>
            <a:ext cx="2880320" cy="4005064"/>
          </a:xfrm>
          <a:prstGeom prst="wedgeRectCallout">
            <a:avLst>
              <a:gd name="adj1" fmla="val -59678"/>
              <a:gd name="adj2" fmla="val -20613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显示设置：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Detail View: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详细视图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Brief View: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简单视图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Rows Per Page: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每页显示记录数目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Sort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：排序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None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：随机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Author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：作者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Publisher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：出版社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Title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：题名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Publication Year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：出版年份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ASC[A-Z]: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按字母升序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	</a:t>
            </a:r>
            <a:r>
              <a:rPr lang="en-US" altLang="zh-CN" sz="1400" dirty="0" err="1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Desc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[Z-A]: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按字母降序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0" y="5373216"/>
            <a:ext cx="1872208" cy="504056"/>
          </a:xfrm>
          <a:prstGeom prst="wedgeRectCallout">
            <a:avLst>
              <a:gd name="adj1" fmla="val -35568"/>
              <a:gd name="adj2" fmla="val -109710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点击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Search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执行检索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800725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0" y="0"/>
            <a:ext cx="1008112" cy="648072"/>
          </a:xfrm>
          <a:prstGeom prst="wedgeRectCallout">
            <a:avLst>
              <a:gd name="adj1" fmla="val -20555"/>
              <a:gd name="adj2" fmla="val 89755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检索结果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1979712" y="332656"/>
            <a:ext cx="2088232" cy="432048"/>
          </a:xfrm>
          <a:prstGeom prst="wedgeRectCallout">
            <a:avLst>
              <a:gd name="adj1" fmla="val -51491"/>
              <a:gd name="adj2" fmla="val 160241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检索式“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management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”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5724128" y="404664"/>
            <a:ext cx="2088232" cy="1008112"/>
          </a:xfrm>
          <a:prstGeom prst="wedgeRectCallout">
            <a:avLst>
              <a:gd name="adj1" fmla="val -211889"/>
              <a:gd name="adj2" fmla="val 83817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翻页查看检索结果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next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：下一页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last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：最后一页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" name="TextBox 3"/>
          <p:cNvSpPr>
            <a:spLocks noChangeArrowheads="1"/>
          </p:cNvSpPr>
          <p:nvPr/>
        </p:nvSpPr>
        <p:spPr bwMode="auto">
          <a:xfrm>
            <a:off x="6660232" y="2276872"/>
            <a:ext cx="2088232" cy="648072"/>
          </a:xfrm>
          <a:prstGeom prst="wedgeRectCallout">
            <a:avLst>
              <a:gd name="adj1" fmla="val -137285"/>
              <a:gd name="adj2" fmla="val -115942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3.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直接进入指定页查看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2627784" y="3140968"/>
            <a:ext cx="2592288" cy="1152128"/>
          </a:xfrm>
          <a:prstGeom prst="wedgeRectCallout">
            <a:avLst>
              <a:gd name="adj1" fmla="val 5304"/>
              <a:gd name="adj2" fmla="val -80368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4. Read: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直接在线阅读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Matched Page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：匹配页面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Matched Chapter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：匹配章节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sp>
        <p:nvSpPr>
          <p:cNvPr id="11" name="矩形 10"/>
          <p:cNvSpPr/>
          <p:nvPr/>
        </p:nvSpPr>
        <p:spPr>
          <a:xfrm>
            <a:off x="1619672" y="2492896"/>
            <a:ext cx="3240360" cy="43204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4	</a:t>
            </a:r>
            <a:r>
              <a:rPr lang="zh-CN" altLang="en-US" sz="3200" dirty="0" smtClean="0"/>
              <a:t>如何使用</a:t>
            </a:r>
            <a:r>
              <a:rPr lang="en-US" altLang="zh-CN" sz="3200" dirty="0" err="1" smtClean="0"/>
              <a:t>iG</a:t>
            </a:r>
            <a:r>
              <a:rPr lang="en-US" altLang="zh-CN" sz="3200" dirty="0" smtClean="0"/>
              <a:t> Publishing</a:t>
            </a:r>
            <a:r>
              <a:rPr lang="zh-CN" altLang="en-US" sz="3200" dirty="0" smtClean="0"/>
              <a:t>平台</a:t>
            </a:r>
            <a:r>
              <a:rPr lang="en-US" altLang="zh-CN" sz="3200" dirty="0" err="1" smtClean="0"/>
              <a:t>iGLibrary</a:t>
            </a:r>
            <a:endParaRPr lang="zh-CN" altLang="en-US" sz="32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971600" y="1844824"/>
            <a:ext cx="5904656" cy="4525963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</a:rPr>
              <a:t>如何使用</a:t>
            </a:r>
            <a:r>
              <a:rPr lang="en-US" altLang="zh-CN" dirty="0" err="1" smtClean="0">
                <a:solidFill>
                  <a:schemeClr val="bg1">
                    <a:lumMod val="85000"/>
                  </a:schemeClr>
                </a:solidFill>
              </a:rPr>
              <a:t>iGlibrary</a:t>
            </a:r>
            <a:endParaRPr lang="en-US" altLang="zh-CN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如何使用</a:t>
            </a:r>
            <a:r>
              <a:rPr lang="en-US" altLang="zh-CN" dirty="0" err="1" smtClean="0">
                <a:solidFill>
                  <a:schemeClr val="tx1"/>
                </a:solidFill>
              </a:rPr>
              <a:t>iViewer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s3.amazonaws.com/memebox/uploads/1960/sony-PRS-700-reader-53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1" y="3076623"/>
            <a:ext cx="4211960" cy="3781378"/>
          </a:xfrm>
          <a:prstGeom prst="rect">
            <a:avLst/>
          </a:prstGeom>
          <a:noFill/>
          <a:ln w="317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7" y="1021457"/>
            <a:ext cx="8834753" cy="586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2627784" y="2204864"/>
            <a:ext cx="3168352" cy="1800200"/>
          </a:xfrm>
          <a:prstGeom prst="wedgeRectCallout">
            <a:avLst>
              <a:gd name="adj1" fmla="val -61105"/>
              <a:gd name="adj2" fmla="val -19344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TOC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：电子图书目录列表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Derails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：电子图书详细资料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Search Results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：电子图书检索结果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Share it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：电子图书分享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5940152" y="1700808"/>
            <a:ext cx="1728192" cy="504056"/>
          </a:xfrm>
          <a:prstGeom prst="wedgeRectCallout">
            <a:avLst>
              <a:gd name="adj1" fmla="val -23918"/>
              <a:gd name="adj2" fmla="val -155831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展开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/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隐藏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TOC</a:t>
            </a:r>
          </a:p>
        </p:txBody>
      </p:sp>
      <p:sp>
        <p:nvSpPr>
          <p:cNvPr id="6" name="椭圆 5"/>
          <p:cNvSpPr/>
          <p:nvPr/>
        </p:nvSpPr>
        <p:spPr>
          <a:xfrm>
            <a:off x="5868144" y="908720"/>
            <a:ext cx="1224136" cy="432048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120063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"/>
          <p:cNvSpPr>
            <a:spLocks noChangeArrowheads="1"/>
          </p:cNvSpPr>
          <p:nvPr/>
        </p:nvSpPr>
        <p:spPr bwMode="auto">
          <a:xfrm>
            <a:off x="323528" y="2204864"/>
            <a:ext cx="1728192" cy="648072"/>
          </a:xfrm>
          <a:prstGeom prst="wedgeRectCallout">
            <a:avLst>
              <a:gd name="adj1" fmla="val -22362"/>
              <a:gd name="adj2" fmla="val -79568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隐藏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TOC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5"/>
            <a:ext cx="9010174" cy="602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接箭头连接符 4"/>
          <p:cNvCxnSpPr/>
          <p:nvPr/>
        </p:nvCxnSpPr>
        <p:spPr>
          <a:xfrm rot="16200000" flipH="1">
            <a:off x="755576" y="1844824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2051720" y="3789040"/>
            <a:ext cx="1872208" cy="504056"/>
          </a:xfrm>
          <a:prstGeom prst="wedgeRectCallout">
            <a:avLst>
              <a:gd name="adj1" fmla="val -63050"/>
              <a:gd name="adj2" fmla="val 21420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</a:pPr>
            <a:r>
              <a:rPr lang="en-US" altLang="zh-CN" sz="1400" dirty="0" err="1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iViewer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内容目录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5504"/>
            <a:ext cx="9144000" cy="584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箭头连接符 3"/>
          <p:cNvCxnSpPr/>
          <p:nvPr/>
        </p:nvCxnSpPr>
        <p:spPr>
          <a:xfrm rot="5400000">
            <a:off x="1403648" y="1484784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2843808" y="2348880"/>
            <a:ext cx="1080120" cy="576064"/>
          </a:xfrm>
          <a:prstGeom prst="wedgeRectCallout">
            <a:avLst>
              <a:gd name="adj1" fmla="val -72971"/>
              <a:gd name="adj2" fmla="val -18263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缩略图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707904" y="1628800"/>
            <a:ext cx="1584176" cy="504056"/>
          </a:xfrm>
          <a:prstGeom prst="wedgeRectCallout">
            <a:avLst>
              <a:gd name="adj1" fmla="val -37818"/>
              <a:gd name="adj2" fmla="val -100275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指定页面阅读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5940152" y="1772816"/>
            <a:ext cx="1296144" cy="504056"/>
          </a:xfrm>
          <a:prstGeom prst="wedgeRectCallout">
            <a:avLst>
              <a:gd name="adj1" fmla="val -35052"/>
              <a:gd name="adj2" fmla="val -116148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显示设置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7380312" y="1124744"/>
            <a:ext cx="1224136" cy="504056"/>
          </a:xfrm>
          <a:prstGeom prst="wedgeRectCallout">
            <a:avLst>
              <a:gd name="adj1" fmla="val -68121"/>
              <a:gd name="adj2" fmla="val -12971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刷新显示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89248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箭头连接符 3"/>
          <p:cNvCxnSpPr/>
          <p:nvPr/>
        </p:nvCxnSpPr>
        <p:spPr>
          <a:xfrm flipH="1">
            <a:off x="6012160" y="1628800"/>
            <a:ext cx="2376264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5652120" y="3645024"/>
            <a:ext cx="3168352" cy="1512168"/>
          </a:xfrm>
          <a:prstGeom prst="wedgeRectCallout">
            <a:avLst>
              <a:gd name="adj1" fmla="val -73814"/>
              <a:gd name="adj2" fmla="val -25046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）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选择打印页面范围（例如：下面图片表示打印第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页至第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8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页，最多可以一次打印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40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页），点击打印按钮</a:t>
            </a: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012160" y="1916832"/>
            <a:ext cx="2520280" cy="377283"/>
          </a:xfrm>
          <a:prstGeom prst="rect">
            <a:avLst/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） 点击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Print 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按钮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1412776"/>
            <a:ext cx="5616624" cy="1728192"/>
          </a:xfrm>
          <a:prstGeom prst="rect">
            <a:avLst/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）</a:t>
            </a:r>
            <a:r>
              <a:rPr lang="zh-CN" altLang="zh-CN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系统会自动打开打印预览窗口，并出现提示信息</a:t>
            </a:r>
            <a:r>
              <a:rPr lang="zh-CN" altLang="en-US" sz="1400" dirty="0" smtClean="0">
                <a:solidFill>
                  <a:schemeClr val="tx1"/>
                </a:solidFill>
                <a:latin typeface="Calibri"/>
                <a:ea typeface="微软雅黑" pitchFamily="34" charset="-122"/>
                <a:cs typeface="Times New Roman" pitchFamily="18" charset="0"/>
              </a:rPr>
              <a:t>“</a:t>
            </a:r>
            <a:r>
              <a:rPr lang="en-US" altLang="zh-CN" sz="1400" dirty="0" smtClean="0">
                <a:solidFill>
                  <a:schemeClr val="tx1"/>
                </a:solidFill>
                <a:latin typeface="Verdana" pitchFamily="34" charset="0"/>
                <a:ea typeface="微软雅黑" pitchFamily="34" charset="-122"/>
                <a:cs typeface="Times New Roman" pitchFamily="18" charset="0"/>
              </a:rPr>
              <a:t>Click Preview Window To Print the Pages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！！！</a:t>
            </a:r>
            <a:r>
              <a:rPr lang="zh-CN" altLang="en-US" sz="1400" dirty="0" smtClean="0">
                <a:solidFill>
                  <a:schemeClr val="tx1"/>
                </a:solidFill>
                <a:latin typeface="Calibri"/>
                <a:ea typeface="微软雅黑" pitchFamily="34" charset="-122"/>
                <a:cs typeface="Times New Roman" pitchFamily="18" charset="0"/>
              </a:rPr>
              <a:t>”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提示您点击预览窗口即可打印预览窗口中显示的内容。点击提示对话框的</a:t>
            </a:r>
            <a:r>
              <a:rPr lang="zh-CN" altLang="en-US" sz="1400" dirty="0" smtClean="0">
                <a:solidFill>
                  <a:schemeClr val="tx1"/>
                </a:solidFill>
                <a:latin typeface="Calibri"/>
                <a:ea typeface="微软雅黑" pitchFamily="34" charset="-122"/>
                <a:cs typeface="Times New Roman" pitchFamily="18" charset="0"/>
              </a:rPr>
              <a:t>“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确定</a:t>
            </a:r>
            <a:r>
              <a:rPr lang="zh-CN" altLang="en-US" sz="1400" dirty="0" smtClean="0">
                <a:solidFill>
                  <a:schemeClr val="tx1"/>
                </a:solidFill>
                <a:latin typeface="Calibri"/>
                <a:ea typeface="微软雅黑" pitchFamily="34" charset="-122"/>
                <a:cs typeface="Times New Roman" pitchFamily="18" charset="0"/>
              </a:rPr>
              <a:t>”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，点击预览窗口任意处，即可完成打印。</a:t>
            </a:r>
            <a:endParaRPr lang="zh-CN" altLang="en-US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08920"/>
            <a:ext cx="529208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	</a:t>
            </a:r>
            <a:r>
              <a:rPr lang="en-US" altLang="zh-CN" dirty="0" err="1" smtClean="0"/>
              <a:t>iGP</a:t>
            </a:r>
            <a:r>
              <a:rPr lang="zh-CN" altLang="en-US" dirty="0" smtClean="0"/>
              <a:t>平台</a:t>
            </a:r>
            <a:r>
              <a:rPr lang="en-US" altLang="zh-CN" dirty="0" err="1" smtClean="0">
                <a:solidFill>
                  <a:srgbClr val="3333FF"/>
                </a:solidFill>
              </a:rPr>
              <a:t>iGLibrary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 err="1" smtClean="0"/>
              <a:t>OpenSearch</a:t>
            </a:r>
            <a:r>
              <a:rPr lang="zh-CN" altLang="en-US" dirty="0" smtClean="0"/>
              <a:t>功能，</a:t>
            </a:r>
            <a:r>
              <a:rPr lang="zh-CN" altLang="en-US" b="1" u="sng" dirty="0" smtClean="0"/>
              <a:t>安装该插件（点击“开放检索”）</a:t>
            </a:r>
            <a:r>
              <a:rPr lang="zh-CN" altLang="en-US" dirty="0" smtClean="0"/>
              <a:t>，打开浏览器即可检索</a:t>
            </a:r>
            <a:r>
              <a:rPr lang="en-US" altLang="zh-CN" dirty="0" err="1" smtClean="0"/>
              <a:t>iGPublishing</a:t>
            </a:r>
            <a:r>
              <a:rPr lang="zh-CN" altLang="en-US" dirty="0" smtClean="0"/>
              <a:t>，无需繁琐地登录图书馆，定位数据库</a:t>
            </a:r>
            <a:endParaRPr lang="en-US" altLang="zh-CN" dirty="0" smtClean="0"/>
          </a:p>
          <a:p>
            <a:pPr lvl="0"/>
            <a:endParaRPr lang="en-US" altLang="zh-CN" dirty="0" smtClean="0"/>
          </a:p>
          <a:p>
            <a:pPr lvl="0"/>
            <a:endParaRPr lang="en-US" altLang="zh-CN" dirty="0" smtClean="0"/>
          </a:p>
          <a:p>
            <a:pPr lvl="0"/>
            <a:endParaRPr lang="en-US" altLang="zh-CN" dirty="0" smtClean="0"/>
          </a:p>
          <a:p>
            <a:pPr lvl="0"/>
            <a:endParaRPr lang="en-US" altLang="zh-CN" dirty="0" smtClean="0"/>
          </a:p>
          <a:p>
            <a:pPr lvl="0"/>
            <a:endParaRPr lang="en-US" altLang="zh-CN" dirty="0" smtClean="0"/>
          </a:p>
          <a:p>
            <a:pPr lvl="0"/>
            <a:r>
              <a:rPr lang="en-US" altLang="zh-CN" dirty="0" smtClean="0"/>
              <a:t>Open URL</a:t>
            </a:r>
            <a:r>
              <a:rPr lang="zh-CN" altLang="en-US" dirty="0" smtClean="0"/>
              <a:t>功能，支持统一检索平台检索；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852936"/>
            <a:ext cx="6819106" cy="136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75856" y="1484784"/>
            <a:ext cx="5616624" cy="1080120"/>
          </a:xfrm>
          <a:prstGeom prst="rect">
            <a:avLst/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）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点击预览窗口任意处后，会弹出打印选项框，点击确定即可完成打印，也可以通过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“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属性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”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设置打印属性等后再打印。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6264696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28083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如何使用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iViewer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8232" t="41351" r="11276" b="5872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1907704" y="4149080"/>
            <a:ext cx="1584176" cy="864096"/>
          </a:xfrm>
          <a:prstGeom prst="wedgeRectCallout">
            <a:avLst>
              <a:gd name="adj1" fmla="val -97516"/>
              <a:gd name="adj2" fmla="val -72056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选择文本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在线翻译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7046" r="51579" b="87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3"/>
          <p:cNvSpPr>
            <a:spLocks noChangeArrowheads="1"/>
          </p:cNvSpPr>
          <p:nvPr/>
        </p:nvSpPr>
        <p:spPr bwMode="auto">
          <a:xfrm>
            <a:off x="4716016" y="0"/>
            <a:ext cx="1944216" cy="864096"/>
          </a:xfrm>
          <a:prstGeom prst="wedgeRectCallout">
            <a:avLst>
              <a:gd name="adj1" fmla="val -95684"/>
              <a:gd name="adj2" fmla="val 85837"/>
            </a:avLst>
          </a:prstGeom>
          <a:solidFill>
            <a:srgbClr val="CCFFFF">
              <a:alpha val="72157"/>
            </a:srgb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在线翻译“单词”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475" y="4320173"/>
            <a:ext cx="8686800" cy="1184825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iGroup</a:t>
            </a:r>
            <a:r>
              <a:rPr lang="zh-CN" altLang="en-US" sz="2800" dirty="0" smtClean="0"/>
              <a:t>中国</a:t>
            </a:r>
            <a:r>
              <a:rPr lang="en-US" altLang="zh-CN" sz="2800" dirty="0" smtClean="0"/>
              <a:t>·</a:t>
            </a:r>
            <a:r>
              <a:rPr lang="zh-CN" altLang="en-US" sz="2800" dirty="0" smtClean="0"/>
              <a:t>长煦信息技术咨询（上海）有限公司</a:t>
            </a:r>
            <a:endParaRPr lang="zh-CN" altLang="en-US" sz="28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3049488"/>
            <a:ext cx="8458200" cy="1219200"/>
          </a:xfrm>
        </p:spPr>
        <p:txBody>
          <a:bodyPr/>
          <a:lstStyle/>
          <a:p>
            <a:r>
              <a:rPr lang="zh-CN" altLang="en-US" dirty="0" smtClean="0"/>
              <a:t>更多信息，请联系</a:t>
            </a:r>
            <a:endParaRPr lang="zh-CN" altLang="en-US" dirty="0"/>
          </a:p>
        </p:txBody>
      </p:sp>
      <p:sp>
        <p:nvSpPr>
          <p:cNvPr id="4" name="文本占位符 2"/>
          <p:cNvSpPr txBox="1">
            <a:spLocks/>
          </p:cNvSpPr>
          <p:nvPr/>
        </p:nvSpPr>
        <p:spPr>
          <a:xfrm>
            <a:off x="4644008" y="4946104"/>
            <a:ext cx="4174232" cy="1219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联系人：宁艳丽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zh-CN" altLang="en-US" sz="2000" dirty="0" smtClean="0">
                <a:solidFill>
                  <a:schemeClr val="tx2">
                    <a:shade val="75000"/>
                  </a:schemeClr>
                </a:solidFill>
              </a:rPr>
              <a:t>联系电话：</a:t>
            </a:r>
            <a:r>
              <a:rPr lang="en-US" altLang="zh-CN" sz="2000" dirty="0" smtClean="0">
                <a:solidFill>
                  <a:schemeClr val="tx2">
                    <a:shade val="75000"/>
                  </a:schemeClr>
                </a:solidFill>
              </a:rPr>
              <a:t>021-64454595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Email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elle@igroup.com.cn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25564" y="1844824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谢谢！</a:t>
            </a:r>
            <a:endParaRPr lang="zh-CN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	</a:t>
            </a:r>
            <a:r>
              <a:rPr lang="en-US" altLang="zh-CN" dirty="0" err="1" smtClean="0"/>
              <a:t>iGP</a:t>
            </a:r>
            <a:r>
              <a:rPr lang="zh-CN" altLang="en-US" dirty="0" smtClean="0"/>
              <a:t>平台</a:t>
            </a:r>
            <a:r>
              <a:rPr lang="en-US" altLang="zh-CN" dirty="0" err="1" smtClean="0">
                <a:solidFill>
                  <a:srgbClr val="3333FF"/>
                </a:solidFill>
              </a:rPr>
              <a:t>iGLibrary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zh-CN" dirty="0" smtClean="0"/>
              <a:t>整合</a:t>
            </a:r>
            <a:r>
              <a:rPr lang="en-US" altLang="zh-CN" dirty="0" err="1" smtClean="0"/>
              <a:t>Systran</a:t>
            </a:r>
            <a:r>
              <a:rPr lang="zh-CN" altLang="zh-CN" dirty="0" smtClean="0"/>
              <a:t>技术，提供包括中文的多语种全文翻译功能</a:t>
            </a:r>
          </a:p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8382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	</a:t>
            </a:r>
            <a:r>
              <a:rPr lang="en-US" altLang="zh-CN" dirty="0" err="1" smtClean="0"/>
              <a:t>iGP</a:t>
            </a:r>
            <a:r>
              <a:rPr lang="zh-CN" altLang="en-US" dirty="0" smtClean="0"/>
              <a:t>平台</a:t>
            </a:r>
            <a:r>
              <a:rPr lang="en-US" altLang="zh-CN" dirty="0" err="1" smtClean="0">
                <a:solidFill>
                  <a:srgbClr val="3333FF"/>
                </a:solidFill>
              </a:rPr>
              <a:t>iGLibrary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zh-CN" altLang="en-US" sz="2400" dirty="0" smtClean="0"/>
              <a:t>整合了</a:t>
            </a:r>
            <a:r>
              <a:rPr lang="en-US" altLang="zh-CN" sz="2400" dirty="0" smtClean="0"/>
              <a:t>iVewer </a:t>
            </a:r>
            <a:r>
              <a:rPr lang="zh-CN" altLang="en-US" sz="2400" dirty="0" smtClean="0"/>
              <a:t>阅读器，无需安装任何插件即可在线阅读</a:t>
            </a:r>
            <a:endParaRPr lang="en-US" altLang="zh-CN" sz="24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lang="en-US" altLang="zh-CN" sz="24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lang="en-US" altLang="zh-CN" sz="24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endParaRPr lang="en-US" altLang="zh-CN" sz="24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一次可在线打印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页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5256584" cy="214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4724901"/>
            <a:ext cx="2779660" cy="213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	</a:t>
            </a:r>
            <a:r>
              <a:rPr lang="en-US" altLang="zh-CN" dirty="0" err="1" smtClean="0"/>
              <a:t>iGP</a:t>
            </a:r>
            <a:r>
              <a:rPr lang="zh-CN" altLang="en-US" dirty="0" smtClean="0"/>
              <a:t>平台</a:t>
            </a:r>
            <a:r>
              <a:rPr lang="en-US" altLang="zh-CN" dirty="0" err="1" smtClean="0">
                <a:solidFill>
                  <a:srgbClr val="3333FF"/>
                </a:solidFill>
              </a:rPr>
              <a:t>iGLibrary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554162"/>
            <a:ext cx="3907160" cy="4525963"/>
          </a:xfrm>
        </p:spPr>
        <p:txBody>
          <a:bodyPr/>
          <a:lstStyle/>
          <a:p>
            <a:r>
              <a:rPr lang="zh-CN" altLang="en-US" dirty="0" smtClean="0"/>
              <a:t>更详细的书目信息</a:t>
            </a:r>
            <a:endParaRPr lang="en-US" altLang="zh-CN" dirty="0" smtClean="0"/>
          </a:p>
          <a:p>
            <a:r>
              <a:rPr lang="zh-CN" altLang="en-US" dirty="0" smtClean="0"/>
              <a:t>支持</a:t>
            </a:r>
            <a:r>
              <a:rPr lang="en-US" altLang="zh-CN" dirty="0" smtClean="0"/>
              <a:t>Bib exporting</a:t>
            </a:r>
            <a:r>
              <a:rPr lang="zh-CN" altLang="en-US" dirty="0" smtClean="0"/>
              <a:t>，可导入到文献管理器（</a:t>
            </a:r>
            <a:r>
              <a:rPr lang="en-US" altLang="zh-CN" sz="1900" dirty="0" err="1" smtClean="0">
                <a:solidFill>
                  <a:srgbClr val="3333FF"/>
                </a:solidFill>
              </a:rPr>
              <a:t>BibTeX</a:t>
            </a:r>
            <a:r>
              <a:rPr lang="en-US" altLang="zh-CN" sz="1900" dirty="0" smtClean="0">
                <a:solidFill>
                  <a:srgbClr val="3333FF"/>
                </a:solidFill>
              </a:rPr>
              <a:t>  </a:t>
            </a:r>
            <a:r>
              <a:rPr lang="zh-CN" altLang="en-US" sz="1900" dirty="0" smtClean="0">
                <a:solidFill>
                  <a:srgbClr val="3333FF"/>
                </a:solidFill>
              </a:rPr>
              <a:t>，</a:t>
            </a:r>
            <a:r>
              <a:rPr lang="en-US" altLang="zh-CN" sz="1900" dirty="0" smtClean="0">
                <a:solidFill>
                  <a:srgbClr val="3333FF"/>
                </a:solidFill>
              </a:rPr>
              <a:t> </a:t>
            </a:r>
            <a:r>
              <a:rPr lang="en-US" altLang="zh-CN" sz="1900" dirty="0" err="1" smtClean="0">
                <a:solidFill>
                  <a:srgbClr val="3333FF"/>
                </a:solidFill>
              </a:rPr>
              <a:t>EndNote</a:t>
            </a:r>
            <a:r>
              <a:rPr lang="en-US" altLang="zh-CN" sz="1900" dirty="0" smtClean="0">
                <a:solidFill>
                  <a:srgbClr val="3333FF"/>
                </a:solidFill>
              </a:rPr>
              <a:t> </a:t>
            </a:r>
            <a:r>
              <a:rPr lang="zh-CN" altLang="en-US" sz="1900" dirty="0" smtClean="0">
                <a:solidFill>
                  <a:srgbClr val="3333FF"/>
                </a:solidFill>
              </a:rPr>
              <a:t>，</a:t>
            </a:r>
            <a:r>
              <a:rPr lang="en-US" altLang="zh-CN" sz="1900" dirty="0" err="1" smtClean="0">
                <a:solidFill>
                  <a:srgbClr val="3333FF"/>
                </a:solidFill>
              </a:rPr>
              <a:t>RefMan</a:t>
            </a:r>
            <a:r>
              <a:rPr lang="en-US" altLang="zh-CN" sz="1900" dirty="0" smtClean="0">
                <a:solidFill>
                  <a:srgbClr val="3333FF"/>
                </a:solidFill>
              </a:rPr>
              <a:t> 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75" y="1412776"/>
            <a:ext cx="48101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	</a:t>
            </a:r>
            <a:r>
              <a:rPr lang="en-US" altLang="zh-CN" dirty="0" err="1" smtClean="0"/>
              <a:t>iGP</a:t>
            </a:r>
            <a:r>
              <a:rPr lang="zh-CN" altLang="en-US" dirty="0" smtClean="0"/>
              <a:t>平台</a:t>
            </a:r>
            <a:r>
              <a:rPr lang="en-US" altLang="zh-CN" dirty="0" err="1" smtClean="0">
                <a:solidFill>
                  <a:srgbClr val="3333FF"/>
                </a:solidFill>
              </a:rPr>
              <a:t>iGLibrary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在线下载</a:t>
            </a:r>
            <a:r>
              <a:rPr lang="en-US" altLang="zh-CN" dirty="0" smtClean="0"/>
              <a:t>Marc</a:t>
            </a:r>
            <a:r>
              <a:rPr lang="zh-CN" altLang="en-US" dirty="0" smtClean="0"/>
              <a:t>记录（可按</a:t>
            </a:r>
            <a:r>
              <a:rPr lang="en-US" altLang="zh-CN" dirty="0" smtClean="0"/>
              <a:t>collection</a:t>
            </a:r>
            <a:r>
              <a:rPr lang="zh-CN" altLang="en-US" dirty="0" smtClean="0"/>
              <a:t>下载，也可按书下载）</a:t>
            </a:r>
            <a:endParaRPr lang="en-US" altLang="zh-CN" dirty="0" smtClean="0"/>
          </a:p>
          <a:p>
            <a:pPr lvl="0"/>
            <a:r>
              <a:rPr lang="zh-CN" altLang="zh-CN" dirty="0" smtClean="0"/>
              <a:t>支持支持</a:t>
            </a:r>
            <a:r>
              <a:rPr lang="en-US" altLang="zh-CN" dirty="0" smtClean="0"/>
              <a:t>Shibboleth</a:t>
            </a:r>
            <a:r>
              <a:rPr lang="zh-CN" altLang="zh-CN" dirty="0" smtClean="0"/>
              <a:t>认证机制。</a:t>
            </a:r>
            <a:r>
              <a:rPr lang="en-US" altLang="zh-CN" dirty="0" smtClean="0"/>
              <a:t> </a:t>
            </a:r>
          </a:p>
          <a:p>
            <a:r>
              <a:rPr lang="zh-CN" altLang="en-US" dirty="0" smtClean="0"/>
              <a:t>整合了</a:t>
            </a:r>
            <a:r>
              <a:rPr lang="en-US" altLang="zh-CN" dirty="0" smtClean="0"/>
              <a:t>iVewer </a:t>
            </a:r>
            <a:r>
              <a:rPr lang="zh-CN" altLang="en-US" dirty="0" smtClean="0"/>
              <a:t>阅读器，无需安装任何插件；</a:t>
            </a:r>
            <a:endParaRPr lang="en-US" altLang="zh-CN" dirty="0" smtClean="0"/>
          </a:p>
          <a:p>
            <a:r>
              <a:rPr lang="zh-CN" altLang="zh-CN" dirty="0" smtClean="0"/>
              <a:t>使用</a:t>
            </a:r>
            <a:r>
              <a:rPr lang="en-US" altLang="zh-CN" dirty="0" smtClean="0"/>
              <a:t>Flash</a:t>
            </a:r>
            <a:r>
              <a:rPr lang="zh-CN" altLang="zh-CN" dirty="0" smtClean="0"/>
              <a:t>技术传递图书页面，缩短页面显示时间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个性化定制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强大的检索引擎，聚类与可视化检索工具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简单检索，高级检索，二次检索；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rgbClr val="3333FF"/>
                </a:solidFill>
              </a:rPr>
              <a:t>概念树，概念环，泡沫树检索结果重新聚类，形象准确；</a:t>
            </a:r>
            <a:endParaRPr lang="en-US" altLang="zh-CN" dirty="0" smtClean="0">
              <a:solidFill>
                <a:srgbClr val="3333FF"/>
              </a:solidFill>
            </a:endParaRPr>
          </a:p>
          <a:p>
            <a:pPr lvl="1"/>
            <a:r>
              <a:rPr lang="zh-CN" altLang="zh-CN" dirty="0" smtClean="0"/>
              <a:t>使用检索历史保存复杂的检索历史信息，以备后用；</a:t>
            </a:r>
            <a:endParaRPr lang="zh-CN" altLang="en-US" dirty="0" smtClean="0"/>
          </a:p>
          <a:p>
            <a:endParaRPr lang="zh-CN" altLang="zh-CN" dirty="0" smtClean="0"/>
          </a:p>
          <a:p>
            <a:pPr lvl="0"/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</a:t>
            </a:r>
            <a:r>
              <a:rPr kumimoji="0" lang="en-US" altLang="zh-CN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Publishing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平台</a:t>
            </a:r>
            <a:r>
              <a:rPr kumimoji="0" lang="en-US" altLang="zh-CN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iGLibrary</a:t>
            </a:r>
            <a:r>
              <a:rPr kumimoji="0" lang="en-US" altLang="zh-CN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——</a:t>
            </a:r>
            <a:r>
              <a:rPr kumimoji="0" lang="zh-CN" alt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登录页面</a:t>
            </a:r>
            <a:endParaRPr kumimoji="0" lang="zh-TW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04800" y="1554163"/>
            <a:ext cx="86868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altLang="zh-TW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zh-TW" alt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圖片 4" descr="iglibrar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002564"/>
            <a:ext cx="6048672" cy="473486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27584" y="4653136"/>
          <a:ext cx="5399088" cy="1911350"/>
        </p:xfrm>
        <a:graphic>
          <a:graphicData uri="http://schemas.openxmlformats.org/drawingml/2006/table">
            <a:tbl>
              <a:tblPr/>
              <a:tblGrid>
                <a:gridCol w="2159000"/>
                <a:gridCol w="3240088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功能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iGLibrary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平台结构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面向图书馆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接口定制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Themes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普通登录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IP 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控制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账户登录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URL 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提供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  <a:cs typeface="Times New Roman" pitchFamily="18" charset="0"/>
                        </a:rPr>
                        <a:t>YES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1131</TotalTime>
  <Words>1082</Words>
  <Application>Microsoft Office PowerPoint</Application>
  <PresentationFormat>全屏显示(4:3)</PresentationFormat>
  <Paragraphs>237</Paragraphs>
  <Slides>43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4" baseType="lpstr">
      <vt:lpstr>跋涉</vt:lpstr>
      <vt:lpstr>iG Publishing 电子图书</vt:lpstr>
      <vt:lpstr>2 iG P简介</vt:lpstr>
      <vt:lpstr>3 iGP平台iGLibrary特点</vt:lpstr>
      <vt:lpstr>3 iGP平台iGLibrary特点</vt:lpstr>
      <vt:lpstr>3 iGP平台iGLibrary特点</vt:lpstr>
      <vt:lpstr>3 iGP平台iGLibrary特点</vt:lpstr>
      <vt:lpstr>3 iGP平台iGLibrary特点</vt:lpstr>
      <vt:lpstr>3 iGP平台iGLibrary特点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4 如何使用iG Publishing平台iGLibrary</vt:lpstr>
      <vt:lpstr>4 如何使用iG Publishing平台iGLibrary</vt:lpstr>
      <vt:lpstr>幻灯片 28</vt:lpstr>
      <vt:lpstr>幻灯片 29</vt:lpstr>
      <vt:lpstr>幻灯片 30</vt:lpstr>
      <vt:lpstr>幻灯片 31</vt:lpstr>
      <vt:lpstr>4 如何使用iG Publishing平台iGLibrary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iGroup中国·长煦信息技术咨询（上海）有限公司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Elle</dc:creator>
  <cp:lastModifiedBy>Elle</cp:lastModifiedBy>
  <cp:revision>142</cp:revision>
  <dcterms:created xsi:type="dcterms:W3CDTF">2012-03-01T02:37:48Z</dcterms:created>
  <dcterms:modified xsi:type="dcterms:W3CDTF">2013-03-11T07:18:07Z</dcterms:modified>
</cp:coreProperties>
</file>